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5" r:id="rId3"/>
    <p:sldId id="278" r:id="rId4"/>
    <p:sldId id="279" r:id="rId5"/>
    <p:sldId id="280" r:id="rId6"/>
    <p:sldId id="281" r:id="rId7"/>
    <p:sldId id="276" r:id="rId8"/>
    <p:sldId id="274" r:id="rId9"/>
    <p:sldId id="282" r:id="rId10"/>
    <p:sldId id="273" r:id="rId11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84" y="-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0D335B-CC44-4A0A-B2F8-1B2C4CF23506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B9CE85-64D6-4EA3-8113-508013CDC72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02CB5B-64D2-404E-96F9-078CA9C65666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1AF938-34F5-4966-8D35-C57EEA3303C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8A5F20-9584-4973-B5A8-97F6CAA27F48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D60B26-E8CB-493D-A843-E56615F535F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7736D2-4610-4802-8B59-E0D78F699CF4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BB0B89-B11D-4093-AB4E-80AFB4019BF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952083-74E6-4E1B-85CF-5CFB8687D32C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7AAE54-40FD-41E5-8B32-8431FB0E20F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F517AC-95A8-42DB-A80C-5D6A8A25C914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F1FDE3-8266-4D8D-A0AC-D62CBA12F05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AFEDE-A755-49BB-B6CA-4B7FE787619E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59CA0A-A405-4A76-AA95-6F9119DAD8C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66A671-09E4-4502-A3C4-3B427D1E7EBC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3FE37B-2BF4-47DD-8656-3BE3F52220C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3B98BD-0586-4B5A-BC88-39004309B0A4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EE60E5-5F1B-41DA-B9D9-5A8F0E5DD3C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CE06A1-D6BE-4A4B-9735-2CC6E2B7C257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48DC74-E4A6-4B75-B47E-6AEF785DF20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C27BAB-4423-4424-80BD-02BB30EB42E5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298D01-32E2-4648-AF69-6CA0921F739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990E01D-BCA9-4C39-91ED-FFE9A2386DFD}" type="datetimeFigureOut">
              <a:rPr lang="ru-RU"/>
              <a:pPr>
                <a:defRPr/>
              </a:pPr>
              <a:t>19.03.2013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0232389-32C5-44C0-AF50-6882D08EB09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0" r:id="rId2"/>
    <p:sldLayoutId id="2147483669" r:id="rId3"/>
    <p:sldLayoutId id="2147483668" r:id="rId4"/>
    <p:sldLayoutId id="2147483667" r:id="rId5"/>
    <p:sldLayoutId id="2147483666" r:id="rId6"/>
    <p:sldLayoutId id="2147483665" r:id="rId7"/>
    <p:sldLayoutId id="2147483664" r:id="rId8"/>
    <p:sldLayoutId id="2147483663" r:id="rId9"/>
    <p:sldLayoutId id="2147483662" r:id="rId10"/>
    <p:sldLayoutId id="2147483661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b="1" dirty="0" smtClean="0"/>
              <a:t>Анализ типичных затруднений при разработке программ </a:t>
            </a:r>
            <a:r>
              <a:rPr lang="ru-RU" b="1" dirty="0" err="1" smtClean="0"/>
              <a:t>апробационной</a:t>
            </a:r>
            <a:r>
              <a:rPr lang="ru-RU" b="1" dirty="0" smtClean="0"/>
              <a:t> деятельности </a:t>
            </a:r>
            <a:br>
              <a:rPr lang="ru-RU" b="1" dirty="0" smtClean="0"/>
            </a:br>
            <a:endParaRPr lang="ru-RU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err="1" smtClean="0"/>
              <a:t>Таизова</a:t>
            </a:r>
            <a:r>
              <a:rPr lang="ru-RU" dirty="0" smtClean="0"/>
              <a:t> О.С.</a:t>
            </a:r>
            <a:endParaRPr lang="ru-R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85750" y="142875"/>
            <a:ext cx="8401050" cy="428625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3100" b="1" dirty="0" smtClean="0"/>
              <a:t/>
            </a:r>
            <a:br>
              <a:rPr lang="ru-RU" sz="3100" b="1" dirty="0" smtClean="0"/>
            </a:br>
            <a:r>
              <a:rPr lang="ru-RU" sz="2700" b="1" dirty="0" smtClean="0"/>
              <a:t>Возможные управленческие решения </a:t>
            </a:r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42875" y="488950"/>
          <a:ext cx="8715375" cy="60674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1618"/>
                <a:gridCol w="7143850"/>
              </a:tblGrid>
              <a:tr h="506991">
                <a:tc>
                  <a:txBody>
                    <a:bodyPr/>
                    <a:lstStyle/>
                    <a:p>
                      <a:r>
                        <a:rPr lang="ru-RU" sz="1500" dirty="0" smtClean="0"/>
                        <a:t>Категория программ</a:t>
                      </a:r>
                      <a:endParaRPr lang="ru-RU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500" dirty="0" smtClean="0"/>
                        <a:t>Возможные действия</a:t>
                      </a:r>
                      <a:endParaRPr lang="ru-RU" sz="1500" dirty="0"/>
                    </a:p>
                  </a:txBody>
                  <a:tcPr/>
                </a:tc>
              </a:tr>
              <a:tr h="493140">
                <a:tc>
                  <a:txBody>
                    <a:bodyPr/>
                    <a:lstStyle/>
                    <a:p>
                      <a:r>
                        <a:rPr lang="ru-RU" sz="1500" dirty="0" smtClean="0"/>
                        <a:t>«Не соответствует ФГОС»</a:t>
                      </a:r>
                      <a:endParaRPr lang="ru-RU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ru-RU" sz="1500" dirty="0" smtClean="0"/>
                        <a:t>ротация </a:t>
                      </a:r>
                      <a:r>
                        <a:rPr lang="ru-RU" sz="1500" b="1" dirty="0" smtClean="0"/>
                        <a:t>или</a:t>
                      </a:r>
                      <a:r>
                        <a:rPr lang="ru-RU" sz="1500" dirty="0" smtClean="0"/>
                        <a:t>  организация экспертизы кадрового потенциала площадки на месте, </a:t>
                      </a:r>
                    </a:p>
                    <a:p>
                      <a:pPr>
                        <a:buNone/>
                      </a:pPr>
                      <a:r>
                        <a:rPr lang="ru-RU" sz="1500" dirty="0" smtClean="0"/>
                        <a:t>проектирование программы АД </a:t>
                      </a:r>
                      <a:r>
                        <a:rPr lang="ru-RU" sz="1500" dirty="0" err="1" smtClean="0"/>
                        <a:t>пед.коллективом</a:t>
                      </a:r>
                      <a:r>
                        <a:rPr lang="ru-RU" sz="1500" dirty="0" smtClean="0"/>
                        <a:t>, </a:t>
                      </a:r>
                      <a:r>
                        <a:rPr lang="ru-RU" sz="1500" dirty="0" err="1" smtClean="0"/>
                        <a:t>н.-метод</a:t>
                      </a:r>
                      <a:r>
                        <a:rPr lang="ru-RU" sz="1500" dirty="0" smtClean="0"/>
                        <a:t>. сопровождение, экспертиза</a:t>
                      </a:r>
                      <a:endParaRPr lang="ru-RU" sz="1500" dirty="0"/>
                    </a:p>
                  </a:txBody>
                  <a:tcPr/>
                </a:tc>
              </a:tr>
              <a:tr h="68936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5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«Специфика ФГОС ООО не очевидна»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ru-RU" sz="1500" dirty="0" smtClean="0"/>
                        <a:t>создание условий для дальнейшего проектирования программ, научно-методическое консультирование с последующей экспертизой.</a:t>
                      </a:r>
                      <a:endParaRPr lang="ru-RU" sz="1500" dirty="0"/>
                    </a:p>
                  </a:txBody>
                  <a:tcPr/>
                </a:tc>
              </a:tr>
              <a:tr h="957972">
                <a:tc>
                  <a:txBody>
                    <a:bodyPr/>
                    <a:lstStyle/>
                    <a:p>
                      <a:r>
                        <a:rPr lang="ru-RU" sz="1500" dirty="0" smtClean="0"/>
                        <a:t>«Подготовка</a:t>
                      </a:r>
                      <a:r>
                        <a:rPr lang="ru-RU" sz="1500" baseline="0" dirty="0" smtClean="0"/>
                        <a:t> к введению ФГОС»</a:t>
                      </a:r>
                      <a:endParaRPr lang="ru-RU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500" dirty="0" smtClean="0"/>
                        <a:t>создание </a:t>
                      </a:r>
                      <a:r>
                        <a:rPr lang="ru-RU" sz="1500" dirty="0" err="1" smtClean="0"/>
                        <a:t>адм</a:t>
                      </a:r>
                      <a:r>
                        <a:rPr lang="ru-RU" sz="1500" dirty="0" smtClean="0"/>
                        <a:t>.- </a:t>
                      </a:r>
                      <a:r>
                        <a:rPr lang="ru-RU" sz="1500" dirty="0" err="1" smtClean="0"/>
                        <a:t>пед</a:t>
                      </a:r>
                      <a:r>
                        <a:rPr lang="ru-RU" sz="1500" dirty="0" smtClean="0"/>
                        <a:t>. команд, организация проектной деятельности по конкретизации замысла </a:t>
                      </a:r>
                      <a:r>
                        <a:rPr lang="ru-RU" sz="1500" b="1" dirty="0" smtClean="0"/>
                        <a:t>или </a:t>
                      </a:r>
                      <a:r>
                        <a:rPr lang="ru-RU" sz="1500" dirty="0" smtClean="0"/>
                        <a:t>организация апробации на базе этих площадок УМК (при внешнем научном, научно-методическом сопровождении  </a:t>
                      </a:r>
                      <a:r>
                        <a:rPr lang="ru-RU" sz="1500" b="1" dirty="0" smtClean="0"/>
                        <a:t>или</a:t>
                      </a:r>
                      <a:r>
                        <a:rPr lang="ru-RU" sz="1500" dirty="0" smtClean="0"/>
                        <a:t>  обучение техникам, технологиям работы, разработанным научными коллективами вузов, сопровождение внедрения</a:t>
                      </a:r>
                      <a:endParaRPr lang="ru-RU" sz="1500" dirty="0"/>
                    </a:p>
                  </a:txBody>
                  <a:tcPr/>
                </a:tc>
              </a:tr>
              <a:tr h="484694">
                <a:tc>
                  <a:txBody>
                    <a:bodyPr/>
                    <a:lstStyle/>
                    <a:p>
                      <a:r>
                        <a:rPr lang="ru-RU" sz="1500" dirty="0" smtClean="0"/>
                        <a:t>«Проф.развитие педагогов»</a:t>
                      </a:r>
                      <a:endParaRPr lang="ru-RU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None/>
                      </a:pPr>
                      <a:r>
                        <a:rPr lang="ru-RU" sz="1500" dirty="0" smtClean="0"/>
                        <a:t>Те же</a:t>
                      </a:r>
                      <a:endParaRPr lang="ru-RU" sz="1500" dirty="0"/>
                    </a:p>
                  </a:txBody>
                  <a:tcPr/>
                </a:tc>
              </a:tr>
              <a:tr h="1083776">
                <a:tc>
                  <a:txBody>
                    <a:bodyPr/>
                    <a:lstStyle/>
                    <a:p>
                      <a:r>
                        <a:rPr lang="ru-RU" sz="1500" dirty="0" smtClean="0"/>
                        <a:t>«Намерение»</a:t>
                      </a:r>
                      <a:endParaRPr lang="ru-RU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2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500" dirty="0" smtClean="0"/>
                        <a:t>организация  проектно-аналитической деятельности по конкретизации замысла школы в сочетании с проблемными семинарами по содержательным направлениям ФГОС . Проблемные семинары д.б. организованы для группы АП по выбранным ими направлениям работы.</a:t>
                      </a:r>
                      <a:endParaRPr lang="ru-RU" sz="1500" dirty="0"/>
                    </a:p>
                  </a:txBody>
                  <a:tcPr/>
                </a:tc>
              </a:tr>
              <a:tr h="1064662">
                <a:tc>
                  <a:txBody>
                    <a:bodyPr/>
                    <a:lstStyle/>
                    <a:p>
                      <a:r>
                        <a:rPr lang="ru-RU" sz="1500" dirty="0" smtClean="0"/>
                        <a:t>«Апробация»</a:t>
                      </a:r>
                      <a:endParaRPr lang="ru-RU"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lvl="2" indent="-342900" algn="l">
                        <a:lnSpc>
                          <a:spcPct val="110000"/>
                        </a:lnSpc>
                      </a:pPr>
                      <a:r>
                        <a:rPr lang="ru-RU" sz="15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организация горизонтального </a:t>
                      </a:r>
                      <a:r>
                        <a:rPr lang="ru-RU" sz="15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дискурса</a:t>
                      </a:r>
                      <a:r>
                        <a:rPr lang="ru-RU" sz="15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по заявленной школами содержательной</a:t>
                      </a:r>
                      <a:r>
                        <a:rPr lang="ru-RU" sz="15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5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проблематике (например, по содержательным направлениям), организация обмена опытом,  предъявления, обсуждения  промежуточных  результатов работы (профессиональная или общественная экспертиза).  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186738" cy="511175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b="1" dirty="0" smtClean="0"/>
              <a:t>Критерии экспертизы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625" y="785813"/>
            <a:ext cx="8715375" cy="6072187"/>
          </a:xfrm>
        </p:spPr>
        <p:txBody>
          <a:bodyPr>
            <a:normAutofit/>
          </a:bodyPr>
          <a:lstStyle/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b="1" smtClean="0"/>
              <a:t>Соответствие ФГОС ООО </a:t>
            </a:r>
            <a:r>
              <a:rPr lang="ru-RU" sz="2500" smtClean="0"/>
              <a:t>(по результатам, по содержанию, по механизмам)</a:t>
            </a:r>
          </a:p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b="1" smtClean="0"/>
              <a:t>Методическое содержание программы </a:t>
            </a:r>
            <a:r>
              <a:rPr lang="ru-RU" sz="2500" smtClean="0"/>
              <a:t>(отсутствие избыточных видов работ)</a:t>
            </a:r>
          </a:p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b="1" smtClean="0"/>
              <a:t>Диагностичность</a:t>
            </a:r>
            <a:r>
              <a:rPr lang="ru-RU" sz="2500" smtClean="0"/>
              <a:t> (конкретность) описания</a:t>
            </a:r>
          </a:p>
          <a:p>
            <a:pPr marL="514350" indent="-514350">
              <a:lnSpc>
                <a:spcPct val="80000"/>
              </a:lnSpc>
            </a:pPr>
            <a:r>
              <a:rPr lang="ru-RU" sz="2500" smtClean="0"/>
              <a:t> ожидаемого результата, </a:t>
            </a:r>
          </a:p>
          <a:p>
            <a:pPr marL="514350" indent="-514350">
              <a:lnSpc>
                <a:spcPct val="80000"/>
              </a:lnSpc>
            </a:pPr>
            <a:r>
              <a:rPr lang="ru-RU" sz="2500" smtClean="0"/>
              <a:t>продуктов деятельности</a:t>
            </a:r>
          </a:p>
          <a:p>
            <a:pPr marL="514350" indent="-514350">
              <a:lnSpc>
                <a:spcPct val="80000"/>
              </a:lnSpc>
            </a:pPr>
            <a:r>
              <a:rPr lang="ru-RU" sz="2500" smtClean="0"/>
              <a:t>механизмов, с помощью которых результат будет достигнут,</a:t>
            </a:r>
          </a:p>
          <a:p>
            <a:pPr marL="514350" indent="-514350">
              <a:lnSpc>
                <a:spcPct val="80000"/>
              </a:lnSpc>
            </a:pPr>
            <a:r>
              <a:rPr lang="ru-RU" sz="2500" smtClean="0"/>
              <a:t>механизмов реализации апробационной деятельности</a:t>
            </a:r>
          </a:p>
          <a:p>
            <a:pPr marL="514350" indent="-514350">
              <a:lnSpc>
                <a:spcPct val="80000"/>
              </a:lnSpc>
              <a:buFont typeface="Arial" charset="0"/>
              <a:buNone/>
            </a:pPr>
            <a:r>
              <a:rPr lang="ru-RU" sz="2500" smtClean="0"/>
              <a:t> 4. </a:t>
            </a:r>
            <a:r>
              <a:rPr lang="ru-RU" sz="2500" b="1" smtClean="0"/>
              <a:t>Соответствие друг другу результатов- продуктов- механизмов достижения результатов – механизмов апробационной деятельности.</a:t>
            </a:r>
          </a:p>
          <a:p>
            <a:pPr marL="514350" indent="-514350">
              <a:lnSpc>
                <a:spcPct val="80000"/>
              </a:lnSpc>
              <a:buFont typeface="Arial" charset="0"/>
              <a:buNone/>
            </a:pPr>
            <a:r>
              <a:rPr lang="ru-RU" sz="2500" b="1" smtClean="0"/>
              <a:t>5. Реализуемость программы</a:t>
            </a:r>
            <a:r>
              <a:rPr lang="ru-RU" sz="2500" smtClean="0"/>
              <a:t> (по видам работ, по объему деятельности, по кадровому составу, по научно-методическому обеспечению, по времени)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043863" cy="796925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2900" b="1" dirty="0" smtClean="0">
                <a:latin typeface="+mn-lt"/>
                <a:ea typeface="+mn-ea"/>
                <a:cs typeface="+mn-cs"/>
              </a:rPr>
              <a:t>Программа «Подготовка в внедрению ФГОС»</a:t>
            </a:r>
            <a:br>
              <a:rPr lang="ru-RU" sz="2900" b="1" dirty="0" smtClean="0">
                <a:latin typeface="+mn-lt"/>
                <a:ea typeface="+mn-ea"/>
                <a:cs typeface="+mn-cs"/>
              </a:rPr>
            </a:br>
            <a:r>
              <a:rPr lang="ru-RU" sz="2900" b="1" dirty="0" smtClean="0">
                <a:latin typeface="+mn-lt"/>
                <a:ea typeface="+mn-ea"/>
                <a:cs typeface="+mn-cs"/>
              </a:rPr>
              <a:t>30 программ, 30%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188" y="1143000"/>
            <a:ext cx="8229600" cy="4954588"/>
          </a:xfrm>
        </p:spPr>
        <p:txBody>
          <a:bodyPr rtlCol="0">
            <a:normAutofit fontScale="85000" lnSpcReduction="20000"/>
          </a:bodyPr>
          <a:lstStyle/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b="1" dirty="0" smtClean="0"/>
              <a:t>Особенности программы: </a:t>
            </a:r>
            <a:r>
              <a:rPr lang="ru-RU" dirty="0" smtClean="0"/>
              <a:t>программа включает виды работ, избыточные по отношению к апробации (Например, подготовка материально-технической базы, закупку учебников и т.д.)</a:t>
            </a:r>
          </a:p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/>
              <a:t> Замысел методической деятельности  остается непроработанным – описан общими словами, ожидаемый образовательный результат не </a:t>
            </a:r>
            <a:r>
              <a:rPr lang="ru-RU" dirty="0" err="1" smtClean="0"/>
              <a:t>диагностичен</a:t>
            </a:r>
            <a:r>
              <a:rPr lang="ru-RU" dirty="0" smtClean="0"/>
              <a:t>, продукты </a:t>
            </a:r>
            <a:r>
              <a:rPr lang="ru-RU" dirty="0" err="1" smtClean="0"/>
              <a:t>апробационой</a:t>
            </a:r>
            <a:r>
              <a:rPr lang="ru-RU" dirty="0" smtClean="0"/>
              <a:t> деятельности  нуждаются в конкретизации, механизмы  достижения ожидаемых результатов (формы образовательной деятельности, орг. механизмы и т.д.) не прописаны или  прописаны общими понятиями. </a:t>
            </a:r>
          </a:p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b="1" dirty="0" smtClean="0"/>
              <a:t>Выводы: </a:t>
            </a:r>
            <a:r>
              <a:rPr lang="ru-RU" dirty="0" smtClean="0"/>
              <a:t>Высокая доля программ уровня «Подготовка к внедрению ФГОС» свидетельствуют о сложности понимания содержания ФГОС ООО. Программы уровня «Подготовка» показывают, что управленческие команды (иногда </a:t>
            </a:r>
            <a:r>
              <a:rPr lang="ru-RU" dirty="0" err="1" smtClean="0"/>
              <a:t>управленческо</a:t>
            </a:r>
            <a:r>
              <a:rPr lang="ru-RU" dirty="0" smtClean="0"/>
              <a:t>- педагогические команды) уже начинают понимать объем работ и последовательность шагов по подготовке к введению стандарта, но еще не прошли стадию проектно-аналитической  деятельности или в силу недостаточности инновационного опыта, либо в силу «позднего вхождения в апробацию» </a:t>
            </a:r>
            <a:endParaRPr lang="ru-RU" b="1" dirty="0" smtClean="0"/>
          </a:p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b="1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043863" cy="65405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2900" b="1" dirty="0" smtClean="0">
                <a:latin typeface="+mn-lt"/>
                <a:ea typeface="+mn-ea"/>
                <a:cs typeface="+mn-cs"/>
              </a:rPr>
              <a:t>Программа «Намерение»</a:t>
            </a:r>
            <a:br>
              <a:rPr lang="ru-RU" sz="2900" b="1" dirty="0" smtClean="0">
                <a:latin typeface="+mn-lt"/>
                <a:ea typeface="+mn-ea"/>
                <a:cs typeface="+mn-cs"/>
              </a:rPr>
            </a:br>
            <a:r>
              <a:rPr lang="ru-RU" sz="2900" b="1" dirty="0" smtClean="0">
                <a:latin typeface="+mn-lt"/>
                <a:ea typeface="+mn-ea"/>
                <a:cs typeface="+mn-cs"/>
              </a:rPr>
              <a:t>36 программ, 36 % </a:t>
            </a:r>
          </a:p>
        </p:txBody>
      </p:sp>
      <p:sp>
        <p:nvSpPr>
          <p:cNvPr id="16386" name="Содержимое 2"/>
          <p:cNvSpPr>
            <a:spLocks noGrp="1"/>
          </p:cNvSpPr>
          <p:nvPr>
            <p:ph idx="1"/>
          </p:nvPr>
        </p:nvSpPr>
        <p:spPr>
          <a:xfrm>
            <a:off x="357188" y="1143000"/>
            <a:ext cx="8329612" cy="4983163"/>
          </a:xfrm>
        </p:spPr>
        <p:txBody>
          <a:bodyPr/>
          <a:lstStyle/>
          <a:p>
            <a:pPr marL="342900" lvl="2" indent="-342900">
              <a:buFont typeface="Arial" charset="0"/>
              <a:buNone/>
            </a:pPr>
            <a:r>
              <a:rPr lang="ru-RU" b="1" smtClean="0"/>
              <a:t>Особенности программы: </a:t>
            </a:r>
          </a:p>
          <a:p>
            <a:pPr marL="342900" lvl="2" indent="-342900">
              <a:buFont typeface="Arial" charset="0"/>
              <a:buNone/>
            </a:pPr>
            <a:r>
              <a:rPr lang="ru-RU" smtClean="0"/>
              <a:t>Содержанием программы является методическая (апробационная) деятельность административно-педагогической команды школы по построению новой образовательной практики .   </a:t>
            </a:r>
          </a:p>
          <a:p>
            <a:pPr marL="342900" lvl="2" indent="-342900">
              <a:buFont typeface="Arial" charset="0"/>
              <a:buNone/>
            </a:pPr>
            <a:r>
              <a:rPr lang="ru-RU" smtClean="0"/>
              <a:t>Очерчена область интересов школы (Например, «внеурочное пространство»). </a:t>
            </a:r>
          </a:p>
          <a:p>
            <a:pPr marL="342900" lvl="2" indent="-342900">
              <a:buFont typeface="Arial" charset="0"/>
              <a:buNone/>
            </a:pPr>
            <a:r>
              <a:rPr lang="ru-RU" smtClean="0"/>
              <a:t>Однако замысел как образ будущего остается непроработанным– описан общими словами, продукты апробационой деятельности  нуждаются в конкретизации.</a:t>
            </a:r>
          </a:p>
          <a:p>
            <a:pPr>
              <a:buFont typeface="Arial" charset="0"/>
              <a:buNone/>
            </a:pPr>
            <a:endParaRPr lang="ru-RU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186738" cy="725487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2900" b="1" dirty="0" smtClean="0">
                <a:latin typeface="+mn-lt"/>
                <a:ea typeface="+mn-ea"/>
                <a:cs typeface="+mn-cs"/>
              </a:rPr>
              <a:t/>
            </a:r>
            <a:br>
              <a:rPr lang="ru-RU" sz="2900" b="1" dirty="0" smtClean="0">
                <a:latin typeface="+mn-lt"/>
                <a:ea typeface="+mn-ea"/>
                <a:cs typeface="+mn-cs"/>
              </a:rPr>
            </a:br>
            <a:r>
              <a:rPr lang="ru-RU" sz="2900" b="1" dirty="0" smtClean="0">
                <a:latin typeface="+mn-lt"/>
                <a:ea typeface="+mn-ea"/>
                <a:cs typeface="+mn-cs"/>
              </a:rPr>
              <a:t>Программа «Апробация»</a:t>
            </a:r>
            <a:br>
              <a:rPr lang="ru-RU" sz="2900" b="1" dirty="0" smtClean="0">
                <a:latin typeface="+mn-lt"/>
                <a:ea typeface="+mn-ea"/>
                <a:cs typeface="+mn-cs"/>
              </a:rPr>
            </a:br>
            <a:r>
              <a:rPr lang="ru-RU" sz="2900" b="1" dirty="0" smtClean="0">
                <a:latin typeface="+mn-lt"/>
                <a:ea typeface="+mn-ea"/>
                <a:cs typeface="+mn-cs"/>
              </a:rPr>
              <a:t>28 программ, 28 %</a:t>
            </a:r>
            <a:br>
              <a:rPr lang="ru-RU" sz="2900" b="1" dirty="0" smtClean="0">
                <a:latin typeface="+mn-lt"/>
                <a:ea typeface="+mn-ea"/>
                <a:cs typeface="+mn-cs"/>
              </a:rPr>
            </a:br>
            <a:r>
              <a:rPr lang="ru-RU" sz="2900" b="1" dirty="0" smtClean="0">
                <a:latin typeface="+mn-lt"/>
                <a:ea typeface="+mn-ea"/>
                <a:cs typeface="+mn-cs"/>
              </a:rPr>
              <a:t> 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188" y="1143000"/>
            <a:ext cx="8329612" cy="5572125"/>
          </a:xfrm>
        </p:spPr>
        <p:txBody>
          <a:bodyPr rtlCol="0">
            <a:normAutofit fontScale="92500" lnSpcReduction="10000"/>
          </a:bodyPr>
          <a:lstStyle/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200" b="1" dirty="0" smtClean="0"/>
              <a:t>Особенности программы: </a:t>
            </a:r>
            <a:r>
              <a:rPr lang="ru-RU" sz="2200" dirty="0" smtClean="0"/>
              <a:t>содержанием программы является методическая (</a:t>
            </a:r>
            <a:r>
              <a:rPr lang="ru-RU" sz="2200" dirty="0" err="1" smtClean="0"/>
              <a:t>апробационная</a:t>
            </a:r>
            <a:r>
              <a:rPr lang="ru-RU" sz="2200" dirty="0" smtClean="0"/>
              <a:t>) деятельность административно-педагогической команды школы по построению новой образовательной практики .</a:t>
            </a:r>
          </a:p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200" dirty="0" smtClean="0"/>
              <a:t>   Замысел, как образ будущего  описан на уровне  ожидаемых образовательных результатов или организационных механизмов.</a:t>
            </a:r>
          </a:p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200" dirty="0" smtClean="0"/>
              <a:t>Указаны конкретные механизмы и продукты </a:t>
            </a:r>
            <a:r>
              <a:rPr lang="ru-RU" sz="2200" dirty="0" err="1" smtClean="0"/>
              <a:t>апробационной</a:t>
            </a:r>
            <a:r>
              <a:rPr lang="ru-RU" sz="2200" dirty="0" smtClean="0"/>
              <a:t> деятельности. </a:t>
            </a:r>
          </a:p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sz="1800" dirty="0" smtClean="0"/>
          </a:p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200" b="1" dirty="0" smtClean="0"/>
              <a:t>Выводы: </a:t>
            </a:r>
            <a:r>
              <a:rPr lang="ru-RU" sz="2200" dirty="0" smtClean="0"/>
              <a:t>Доля программ группы «Апробация» от общего количества представленных программ (26,4%) иллюстрирует эффективность научно-методического, методического, информационно – методического сопровождения ФГОС за 7 месяцев текущего года. </a:t>
            </a:r>
          </a:p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200" dirty="0" smtClean="0"/>
              <a:t>Фактически, наличие и количество программ уровня «Апробация» показывает, количество школ, в которых уже появляются или могут появиться в течение ближайшего года инновационное образовательные практики, адекватные ФГОС (при условии, что программы разработали педагогические коллективы школ, а не написаны научными руководителями).</a:t>
            </a:r>
          </a:p>
          <a:p>
            <a:pPr marL="342900" lvl="2" indent="-342900"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ru-RU" sz="1800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63" y="214313"/>
            <a:ext cx="8115300" cy="928687"/>
          </a:xfrm>
        </p:spPr>
        <p:txBody>
          <a:bodyPr rtlCol="0">
            <a:no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sz="2900" b="1" dirty="0" smtClean="0">
                <a:latin typeface="+mn-lt"/>
                <a:ea typeface="+mn-ea"/>
                <a:cs typeface="+mn-cs"/>
              </a:rPr>
              <a:t>Программы категории «Профессиональное развитие педагогов» </a:t>
            </a:r>
            <a:br>
              <a:rPr lang="ru-RU" sz="2900" b="1" dirty="0" smtClean="0">
                <a:latin typeface="+mn-lt"/>
                <a:ea typeface="+mn-ea"/>
                <a:cs typeface="+mn-cs"/>
              </a:rPr>
            </a:br>
            <a:r>
              <a:rPr lang="ru-RU" sz="2900" b="1" dirty="0" smtClean="0">
                <a:latin typeface="+mn-lt"/>
                <a:ea typeface="+mn-ea"/>
                <a:cs typeface="+mn-cs"/>
              </a:rPr>
              <a:t>8 программ, 8% 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50" y="1285875"/>
            <a:ext cx="8401050" cy="4840288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3000" b="1" smtClean="0"/>
              <a:t>Особенности программы: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3000" smtClean="0"/>
              <a:t>Основной целью программ является повышение компетентности педагогов в вопросах достижения какого-либо аспекта стандарта или создание системы методической деятельности.</a:t>
            </a:r>
          </a:p>
          <a:p>
            <a:pPr>
              <a:lnSpc>
                <a:spcPct val="80000"/>
              </a:lnSpc>
            </a:pPr>
            <a:r>
              <a:rPr lang="ru-RU" sz="3000" smtClean="0"/>
              <a:t>Профессиональное развитие педагогов рассматривается как самодостаточное явление.</a:t>
            </a:r>
          </a:p>
          <a:p>
            <a:pPr>
              <a:lnSpc>
                <a:spcPct val="80000"/>
              </a:lnSpc>
            </a:pPr>
            <a:r>
              <a:rPr lang="ru-RU" sz="3000" smtClean="0"/>
              <a:t>Механизмами реализации программы, как правило, являются разработка планов методической деятельности, организация обучения педагогов , построение ИОТ профессионального развития учителей.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Критерии экспертизы (продолжение)</a:t>
            </a:r>
            <a:endParaRPr lang="ru-RU" dirty="0"/>
          </a:p>
        </p:txBody>
      </p:sp>
      <p:sp>
        <p:nvSpPr>
          <p:cNvPr id="19458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ru-RU" b="1" smtClean="0"/>
              <a:t>6. Актуальность</a:t>
            </a:r>
            <a:r>
              <a:rPr lang="ru-RU" smtClean="0"/>
              <a:t>  (значимость с т.зрения введения ФГОС ООО в Пермском крае)</a:t>
            </a:r>
          </a:p>
          <a:p>
            <a:pPr>
              <a:buFont typeface="Arial" charset="0"/>
              <a:buNone/>
            </a:pPr>
            <a:r>
              <a:rPr lang="ru-RU" b="1" smtClean="0"/>
              <a:t>7.Транслируемость</a:t>
            </a:r>
            <a:r>
              <a:rPr lang="ru-RU" smtClean="0"/>
              <a:t> результатов, продуктов  (может ли быть применено другими школами, при каких условиях , другое)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186738" cy="65405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Типичные затруднения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50" y="1000125"/>
            <a:ext cx="8401050" cy="5126038"/>
          </a:xfrm>
        </p:spPr>
        <p:txBody>
          <a:bodyPr rtlCol="0">
            <a:normAutofit lnSpcReduction="10000"/>
          </a:bodyPr>
          <a:lstStyle/>
          <a:p>
            <a:pPr marL="514350" indent="-514350" fontAlgn="auto">
              <a:spcAft>
                <a:spcPts val="0"/>
              </a:spcAft>
              <a:buFont typeface="Arial" pitchFamily="34" charset="0"/>
              <a:buAutoNum type="arabicPeriod"/>
              <a:defRPr/>
            </a:pPr>
            <a:r>
              <a:rPr lang="ru-RU" dirty="0" smtClean="0"/>
              <a:t>Владение понятийным аппаратом ФГОС ООО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rabicPeriod"/>
              <a:defRPr/>
            </a:pPr>
            <a:r>
              <a:rPr lang="ru-RU" dirty="0" smtClean="0"/>
              <a:t>Формальное использование в тексте программы цитат из стандарта без конкретизации материала в отношении совей школы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rabicPeriod"/>
              <a:defRPr/>
            </a:pPr>
            <a:r>
              <a:rPr lang="ru-RU" dirty="0" smtClean="0"/>
              <a:t>Нарушена логика разработки инновационных программ нового поколения от результата к механизмам . 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rabicPeriod"/>
              <a:defRPr/>
            </a:pPr>
            <a:r>
              <a:rPr lang="ru-RU" dirty="0" smtClean="0"/>
              <a:t>Занижен или завышен масштаб апробации.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AutoNum type="arabicPeriod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115300" cy="511175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ru-RU" dirty="0" smtClean="0"/>
              <a:t>Пример тем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28625" y="857250"/>
            <a:ext cx="8258175" cy="5268913"/>
          </a:xfrm>
        </p:spPr>
        <p:txBody>
          <a:bodyPr>
            <a:normAutofit/>
          </a:bodyPr>
          <a:lstStyle/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smtClean="0"/>
              <a:t>«Результаты освоения основной образовательной программы, система достижения планируемых результатов».</a:t>
            </a:r>
          </a:p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smtClean="0"/>
              <a:t>«Формирование системно-деятельностного подхода»</a:t>
            </a:r>
          </a:p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smtClean="0"/>
              <a:t>«Формирование и развитие УУД на уроках истории»</a:t>
            </a:r>
          </a:p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smtClean="0"/>
              <a:t>«Внеурочная деятельность в основной школе»</a:t>
            </a:r>
          </a:p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smtClean="0"/>
              <a:t>Формирование универсальных учебных действий.</a:t>
            </a:r>
            <a:r>
              <a:rPr lang="en-US" sz="2500" smtClean="0"/>
              <a:t> </a:t>
            </a:r>
            <a:r>
              <a:rPr lang="ru-RU" sz="2500" smtClean="0"/>
              <a:t>Вопрос учителя и обучающегося в  условиях педагогического процесса</a:t>
            </a:r>
          </a:p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smtClean="0"/>
              <a:t>Информационное,  методическое,  психолого-педагогическое обеспечение процесса введения ФГОС ООО</a:t>
            </a:r>
          </a:p>
          <a:p>
            <a:pPr marL="514350" indent="-514350">
              <a:lnSpc>
                <a:spcPct val="80000"/>
              </a:lnSpc>
              <a:buFont typeface="Arial" charset="0"/>
              <a:buAutoNum type="arabicPeriod"/>
            </a:pPr>
            <a:r>
              <a:rPr lang="ru-RU" sz="2500" smtClean="0"/>
              <a:t>Технологии деятельностного подхода как фактор повышения качества образовательного процесс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574</TotalTime>
  <Words>658</Words>
  <PresentationFormat>Экран (4:3)</PresentationFormat>
  <Paragraphs>67</Paragraphs>
  <Slides>10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Шаблон оформления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3" baseType="lpstr">
      <vt:lpstr>Calibri</vt:lpstr>
      <vt:lpstr>Arial</vt:lpstr>
      <vt:lpstr>Тема Office</vt:lpstr>
      <vt:lpstr>Анализ типичных затруднений при разработке программ апробационной деятельности  </vt:lpstr>
      <vt:lpstr>Критерии экспертизы</vt:lpstr>
      <vt:lpstr>Программа «Подготовка в внедрению ФГОС» 30 программ, 30%</vt:lpstr>
      <vt:lpstr>Программа «Намерение» 36 программ, 36 % </vt:lpstr>
      <vt:lpstr> Программа «Апробация» 28 программ, 28 %  </vt:lpstr>
      <vt:lpstr>Программы категории «Профессиональное развитие педагогов»  8 программ, 8% </vt:lpstr>
      <vt:lpstr>Критерии экспертизы (продолжение)</vt:lpstr>
      <vt:lpstr>Типичные затруднения</vt:lpstr>
      <vt:lpstr>Пример тем</vt:lpstr>
      <vt:lpstr> Возможные управленческие решения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По результатам камеральной экспертизы программ деятельности апробационных площадок введения ФГОС ООО  </dc:title>
  <cp:lastModifiedBy>Админ</cp:lastModifiedBy>
  <cp:revision>47</cp:revision>
  <dcterms:modified xsi:type="dcterms:W3CDTF">2013-03-19T10:59:35Z</dcterms:modified>
</cp:coreProperties>
</file>